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2"/>
  </p:notesMasterIdLst>
  <p:handoutMasterIdLst>
    <p:handoutMasterId r:id="rId33"/>
  </p:handoutMasterIdLst>
  <p:sldIdLst>
    <p:sldId id="2089" r:id="rId2"/>
    <p:sldId id="1798" r:id="rId3"/>
    <p:sldId id="2172" r:id="rId4"/>
    <p:sldId id="2179" r:id="rId5"/>
    <p:sldId id="2174" r:id="rId6"/>
    <p:sldId id="2175" r:id="rId7"/>
    <p:sldId id="2152" r:id="rId8"/>
    <p:sldId id="2044" r:id="rId9"/>
    <p:sldId id="2176" r:id="rId10"/>
    <p:sldId id="2192" r:id="rId11"/>
    <p:sldId id="2193" r:id="rId12"/>
    <p:sldId id="2177" r:id="rId13"/>
    <p:sldId id="2194" r:id="rId14"/>
    <p:sldId id="2196" r:id="rId15"/>
    <p:sldId id="2178" r:id="rId16"/>
    <p:sldId id="1224" r:id="rId17"/>
    <p:sldId id="1804" r:id="rId18"/>
    <p:sldId id="1805" r:id="rId19"/>
    <p:sldId id="1807" r:id="rId20"/>
    <p:sldId id="2180" r:id="rId21"/>
    <p:sldId id="2181" r:id="rId22"/>
    <p:sldId id="2182" r:id="rId23"/>
    <p:sldId id="2183" r:id="rId24"/>
    <p:sldId id="2185" r:id="rId25"/>
    <p:sldId id="2187" r:id="rId26"/>
    <p:sldId id="2188" r:id="rId27"/>
    <p:sldId id="2189" r:id="rId28"/>
    <p:sldId id="2190" r:id="rId29"/>
    <p:sldId id="2191" r:id="rId30"/>
    <p:sldId id="1799" r:id="rId3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089"/>
            <p14:sldId id="1798"/>
            <p14:sldId id="2172"/>
            <p14:sldId id="2179"/>
            <p14:sldId id="2174"/>
            <p14:sldId id="2175"/>
            <p14:sldId id="2152"/>
            <p14:sldId id="2044"/>
            <p14:sldId id="2176"/>
            <p14:sldId id="2192"/>
            <p14:sldId id="2193"/>
            <p14:sldId id="2177"/>
            <p14:sldId id="2194"/>
            <p14:sldId id="2196"/>
            <p14:sldId id="2178"/>
            <p14:sldId id="1224"/>
            <p14:sldId id="1804"/>
            <p14:sldId id="1805"/>
            <p14:sldId id="1807"/>
            <p14:sldId id="2180"/>
            <p14:sldId id="2181"/>
            <p14:sldId id="2182"/>
            <p14:sldId id="2183"/>
            <p14:sldId id="2185"/>
            <p14:sldId id="2187"/>
            <p14:sldId id="2188"/>
            <p14:sldId id="2189"/>
            <p14:sldId id="2190"/>
            <p14:sldId id="2191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8E20"/>
    <a:srgbClr val="9E60B8"/>
    <a:srgbClr val="1778B8"/>
    <a:srgbClr val="B04432"/>
    <a:srgbClr val="B58900"/>
    <a:srgbClr val="5AB88F"/>
    <a:srgbClr val="36544F"/>
    <a:srgbClr val="FFFDF9"/>
    <a:srgbClr val="C9D7E4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15"/>
    <p:restoredTop sz="96301" autoAdjust="0"/>
  </p:normalViewPr>
  <p:slideViewPr>
    <p:cSldViewPr snapToGrid="0" snapToObjects="1">
      <p:cViewPr varScale="1">
        <p:scale>
          <a:sx n="163" d="100"/>
          <a:sy n="163" d="100"/>
        </p:scale>
        <p:origin x="1240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28.04.25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28.04.25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DC1EF-0BAD-096A-5E84-324C5426C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200369B-E756-278C-978E-A471967C1D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3251AB6-8FF1-AB72-AFC1-9BC2C3726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183453-1626-9E15-DD51-2FBBBCA7B9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4902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3387A7-3181-0B62-D044-13A2BF277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90C5ACE-7FAA-5800-EE53-F0406FA9CB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DB5783E-16B5-2987-90B6-9269E2489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CC887B9-92B2-B652-D3B8-76169B5E3B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3479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4798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2EAA3-B69A-410F-1F5D-A87D92D1E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8FE8863-D22E-FA72-5290-7906F0324C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8584BA1-6091-B758-A438-70C4A968F3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65C6854-488E-B5E1-AE2E-E9BC389936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9657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4/28/25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CAAD2-D22F-3728-5EE5-91A3001A6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2E3B0E29-2585-9219-A76C-7D11AB004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" y="-263562"/>
            <a:ext cx="9595687" cy="5399025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E6A5C095-7F80-7BD1-E9DF-044D3B92F0A7}"/>
              </a:ext>
            </a:extLst>
          </p:cNvPr>
          <p:cNvSpPr/>
          <p:nvPr/>
        </p:nvSpPr>
        <p:spPr>
          <a:xfrm>
            <a:off x="0" y="-8728"/>
            <a:ext cx="9333798" cy="4559561"/>
          </a:xfrm>
          <a:prstGeom prst="rect">
            <a:avLst/>
          </a:prstGeom>
          <a:solidFill>
            <a:srgbClr val="D4EBE9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DB05128-FBC2-3EC3-1AD4-1C71569F7AF6}"/>
              </a:ext>
            </a:extLst>
          </p:cNvPr>
          <p:cNvSpPr/>
          <p:nvPr/>
        </p:nvSpPr>
        <p:spPr>
          <a:xfrm>
            <a:off x="15424" y="3268985"/>
            <a:ext cx="4142910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Client-</a:t>
            </a:r>
            <a:r>
              <a:rPr lang="de-DE" sz="44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first</a:t>
            </a:r>
            <a:endParaRPr lang="de-DE" sz="4400" b="1" dirty="0">
              <a:ln w="12700">
                <a:solidFill>
                  <a:srgbClr val="D4EBE9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D6EFF29-5E3A-2620-A6BA-0E024DE9D274}"/>
              </a:ext>
            </a:extLst>
          </p:cNvPr>
          <p:cNvSpPr/>
          <p:nvPr/>
        </p:nvSpPr>
        <p:spPr>
          <a:xfrm>
            <a:off x="-110535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2FAEBF2-F8F4-DFB2-603B-F53F256C1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Dev Talk @ TK | Hamburg | 28. April 2025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074DE059-39B7-C8BE-5532-91FA2244BF4B}"/>
              </a:ext>
            </a:extLst>
          </p:cNvPr>
          <p:cNvSpPr txBox="1"/>
          <p:nvPr/>
        </p:nvSpPr>
        <p:spPr>
          <a:xfrm>
            <a:off x="844613" y="2776057"/>
            <a:ext cx="13875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>
                  <a:solidFill>
                    <a:srgbClr val="36544F"/>
                  </a:solidFill>
                </a:ln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</a:t>
            </a:r>
            <a:endParaRPr lang="de-DE" sz="4400" dirty="0">
              <a:ln>
                <a:solidFill>
                  <a:srgbClr val="36544F"/>
                </a:solidFill>
              </a:ln>
              <a:solidFill>
                <a:srgbClr val="36544F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1DCDD09-BFE4-63A9-8F77-50B4959FB878}"/>
              </a:ext>
            </a:extLst>
          </p:cNvPr>
          <p:cNvSpPr txBox="1"/>
          <p:nvPr/>
        </p:nvSpPr>
        <p:spPr>
          <a:xfrm>
            <a:off x="-180718" y="1832276"/>
            <a:ext cx="51054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5AB88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A6A6A03-9F4F-E871-4CC8-D28F42CDA6D7}"/>
              </a:ext>
            </a:extLst>
          </p:cNvPr>
          <p:cNvSpPr txBox="1"/>
          <p:nvPr/>
        </p:nvSpPr>
        <p:spPr>
          <a:xfrm>
            <a:off x="516506" y="574649"/>
            <a:ext cx="447803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React:</a:t>
            </a:r>
            <a:endParaRPr lang="de-DE" sz="9600" dirty="0">
              <a:solidFill>
                <a:srgbClr val="FB8E20"/>
              </a:solidFill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76C81D1A-B954-2D1C-ACFF-E953628802C0}"/>
              </a:ext>
            </a:extLst>
          </p:cNvPr>
          <p:cNvSpPr txBox="1"/>
          <p:nvPr/>
        </p:nvSpPr>
        <p:spPr>
          <a:xfrm rot="710114">
            <a:off x="3602617" y="2162461"/>
            <a:ext cx="393589" cy="22159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3800" b="1" dirty="0">
                <a:ln w="12700">
                  <a:solidFill>
                    <a:srgbClr val="D4EBE9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  <a:endParaRPr lang="de-DE" sz="138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494E962-7C1D-0C8D-8450-2D5FDF99B212}"/>
              </a:ext>
            </a:extLst>
          </p:cNvPr>
          <p:cNvSpPr txBox="1"/>
          <p:nvPr/>
        </p:nvSpPr>
        <p:spPr>
          <a:xfrm>
            <a:off x="1022116" y="89411"/>
            <a:ext cx="303450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1600" dirty="0">
              <a:ln>
                <a:solidFill>
                  <a:srgbClr val="36544F"/>
                </a:solidFill>
              </a:ln>
              <a:solidFill>
                <a:srgbClr val="9E60B8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BCC4847-35C1-01DA-BC25-6AAE1EE74CEE}"/>
              </a:ext>
            </a:extLst>
          </p:cNvPr>
          <p:cNvGrpSpPr/>
          <p:nvPr/>
        </p:nvGrpSpPr>
        <p:grpSpPr>
          <a:xfrm>
            <a:off x="6178054" y="3693349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100694B-C75F-DFD4-1FA7-58CCCC88DBB3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153FCE2D-8EB5-600D-0351-49D7EEB25379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2971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CBEA4-6312-C74E-4637-4114C920F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1A7145-F13B-96AB-8A5C-501B1A5DC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8DF2E2-1738-F45D-1927-C3BE11ED570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D85FD9D1-D2F1-A421-D39E-375B36AD0B01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011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7AFBD-CB0E-099D-F850-12E86185E2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F516D7-525F-5A0F-CBD4-13EEC7B1F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8A89B2-9BF1-6329-7EC5-749F1EA86BA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2257180"/>
            <a:ext cx="8768862" cy="1258277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Routing</a:t>
            </a: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Router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6F175736-DE13-3A80-8279-8A5F64B8C98A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3F908DE4-964A-6F17-E196-9551195C7731}"/>
              </a:ext>
            </a:extLst>
          </p:cNvPr>
          <p:cNvSpPr txBox="1">
            <a:spLocks/>
          </p:cNvSpPr>
          <p:nvPr/>
        </p:nvSpPr>
        <p:spPr>
          <a:xfrm>
            <a:off x="187570" y="3796646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Fullstack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Start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35BB126-73D4-3320-74D9-B1CCB708012B}"/>
              </a:ext>
            </a:extLst>
          </p:cNvPr>
          <p:cNvSpPr txBox="1"/>
          <p:nvPr/>
        </p:nvSpPr>
        <p:spPr>
          <a:xfrm rot="21235344">
            <a:off x="6210054" y="4117468"/>
            <a:ext cx="1781898" cy="430887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de-DE" sz="2200" b="1" dirty="0">
                <a:solidFill>
                  <a:srgbClr val="B04432"/>
                </a:solidFill>
                <a:latin typeface="Candara" panose="020E0502030303020204" pitchFamily="34" charset="0"/>
              </a:rPr>
              <a:t>Beta-Version!</a:t>
            </a:r>
            <a:endParaRPr lang="de-DE" sz="2200" b="1" dirty="0">
              <a:solidFill>
                <a:srgbClr val="36544F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01014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F2B563-B3C9-697D-B3FB-F20FBF85AD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2F14CCB-5510-C7AA-35FE-579F396E2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88FF10A-A10E-575D-AE80-175938A31BF8}"/>
              </a:ext>
            </a:extLst>
          </p:cNvPr>
          <p:cNvSpPr/>
          <p:nvPr/>
        </p:nvSpPr>
        <p:spPr>
          <a:xfrm>
            <a:off x="0" y="205811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r>
              <a:rPr lang="de-DE" sz="9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54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A2CE150-4F45-2830-3FE4-DBF4C118D344}"/>
              </a:ext>
            </a:extLst>
          </p:cNvPr>
          <p:cNvSpPr txBox="1"/>
          <p:nvPr/>
        </p:nvSpPr>
        <p:spPr>
          <a:xfrm>
            <a:off x="6046640" y="2003740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ECD4B4E-2F9C-BE9C-CE1A-B6FF81766236}"/>
              </a:ext>
            </a:extLst>
          </p:cNvPr>
          <p:cNvSpPr txBox="1"/>
          <p:nvPr/>
        </p:nvSpPr>
        <p:spPr>
          <a:xfrm>
            <a:off x="1284639" y="2297594"/>
            <a:ext cx="4940708" cy="9646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4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in der </a:t>
            </a:r>
            <a:r>
              <a:rPr lang="de-DE" sz="48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Praxis</a:t>
            </a:r>
            <a:endParaRPr lang="de-DE" sz="36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236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7992C7-451E-1046-6ECC-ABF5FFB047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1A1EEC2-CDB4-569E-037A-66B76EB9A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Single-Page-Anwendung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D80C0A2-F382-C834-1850-2CE4F1DCDC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05" y="642992"/>
            <a:ext cx="8623787" cy="286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392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C841B-75AC-E76E-7C10-2FF9B71F7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9429DD56-18DB-DAF3-8962-ECC0C28E8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Fullstack</a:t>
            </a:r>
            <a:r>
              <a:rPr lang="de-DE" dirty="0"/>
              <a:t> Anwendung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B2F2D89-8E02-4BB9-B38C-C65175E4D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00" y="642992"/>
            <a:ext cx="8623792" cy="286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326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01C68A-A6D6-3574-3A1B-16C092F16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142CA1A-DDF8-0316-6781-DBD6776A5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05643653-8E02-8595-6B55-6291CFC5C5D7}"/>
              </a:ext>
            </a:extLst>
          </p:cNvPr>
          <p:cNvSpPr/>
          <p:nvPr/>
        </p:nvSpPr>
        <p:spPr>
          <a:xfrm>
            <a:off x="0" y="1075587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6CBAADF-02BF-AEB3-A369-09631B67B4BC}"/>
              </a:ext>
            </a:extLst>
          </p:cNvPr>
          <p:cNvSpPr/>
          <p:nvPr/>
        </p:nvSpPr>
        <p:spPr>
          <a:xfrm>
            <a:off x="0" y="3251135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Next.js</a:t>
            </a:r>
            <a:endParaRPr lang="de-DE" sz="1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52542F4-913C-2593-BC0B-EF28E7819346}"/>
              </a:ext>
            </a:extLst>
          </p:cNvPr>
          <p:cNvSpPr/>
          <p:nvPr/>
        </p:nvSpPr>
        <p:spPr>
          <a:xfrm>
            <a:off x="17813" y="38811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Ansatz 2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5CD84C-4022-2DED-6A38-F9AF0C6AD2E4}"/>
              </a:ext>
            </a:extLst>
          </p:cNvPr>
          <p:cNvSpPr/>
          <p:nvPr/>
        </p:nvSpPr>
        <p:spPr>
          <a:xfrm>
            <a:off x="0" y="2327805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10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3742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09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7B964-00B9-A9BC-0A98-275FAF685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F5DF04-12F1-A45C-5D1D-90AC1888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FBEE782-6D14-696C-1021-4260460AC531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r>
              <a:rPr lang="de-DE" dirty="0"/>
              <a:t> 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von </a:t>
            </a:r>
            <a:r>
              <a:rPr lang="de-DE" b="0" dirty="0" err="1">
                <a:solidFill>
                  <a:srgbClr val="36544F"/>
                </a:solidFill>
              </a:rPr>
              <a:t>Vercel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</p:txBody>
      </p:sp>
    </p:spTree>
    <p:extLst>
      <p:ext uri="{BB962C8B-B14F-4D97-AF65-F5344CB8AC3E}">
        <p14:creationId xmlns:p14="http://schemas.microsoft.com/office/powerpoint/2010/main" val="32924609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75132-54FC-5577-2871-9B687E312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A4D0DE-1D9B-6E32-5472-E745411C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2F42ED2-FDB9-BEC5-EBA4-DEF871217EED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von </a:t>
            </a:r>
            <a:r>
              <a:rPr lang="de-DE" b="0" dirty="0" err="1">
                <a:solidFill>
                  <a:srgbClr val="36544F"/>
                </a:solidFill>
              </a:rPr>
              <a:t>Vercel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</p:txBody>
      </p:sp>
    </p:spTree>
    <p:extLst>
      <p:ext uri="{BB962C8B-B14F-4D97-AF65-F5344CB8AC3E}">
        <p14:creationId xmlns:p14="http://schemas.microsoft.com/office/powerpoint/2010/main" val="447483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4728C-6432-5A32-42A6-D8844A3F7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C65A0E-ACC7-BF85-D9B8-ABA1CEAE7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2A2A70D-7C89-7984-E932-AAB1914CD288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von </a:t>
            </a:r>
            <a:r>
              <a:rPr lang="de-DE" b="0" dirty="0" err="1">
                <a:solidFill>
                  <a:srgbClr val="36544F"/>
                </a:solidFill>
              </a:rPr>
              <a:t>Vercel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  <a:p>
            <a:r>
              <a:rPr lang="de-DE" b="0" dirty="0">
                <a:solidFill>
                  <a:srgbClr val="36544F"/>
                </a:solidFill>
              </a:rPr>
              <a:t>entspricht der React "</a:t>
            </a:r>
            <a:r>
              <a:rPr lang="de-DE" b="0" dirty="0">
                <a:solidFill>
                  <a:srgbClr val="9E60B8"/>
                </a:solidFill>
              </a:rPr>
              <a:t>Architektur Vision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3093011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Software-Entwickler, –Architekt, Coach, Trainer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React,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04BEB5-92A4-74C9-D06A-60EE4E1252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AA4825B-6573-6E95-2942-19DD15FD7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0CC7C4B-B8CF-2CAA-194A-095D862F5F69}"/>
              </a:ext>
            </a:extLst>
          </p:cNvPr>
          <p:cNvSpPr/>
          <p:nvPr/>
        </p:nvSpPr>
        <p:spPr>
          <a:xfrm>
            <a:off x="0" y="205811"/>
            <a:ext cx="9144000" cy="18369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96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9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54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6C94682-4915-F752-BB6D-C91EA56BF332}"/>
              </a:ext>
            </a:extLst>
          </p:cNvPr>
          <p:cNvSpPr txBox="1"/>
          <p:nvPr/>
        </p:nvSpPr>
        <p:spPr>
          <a:xfrm>
            <a:off x="6046640" y="2003740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🧑‍💻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E4DF672-B901-F3DB-8744-3DC155D3F4BA}"/>
              </a:ext>
            </a:extLst>
          </p:cNvPr>
          <p:cNvSpPr txBox="1"/>
          <p:nvPr/>
        </p:nvSpPr>
        <p:spPr>
          <a:xfrm>
            <a:off x="1284639" y="2297594"/>
            <a:ext cx="4940708" cy="9646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4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in der </a:t>
            </a:r>
            <a:r>
              <a:rPr lang="de-DE" sz="48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Praxis</a:t>
            </a:r>
            <a:endParaRPr lang="de-DE" sz="36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850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844B3-2AE2-D0B6-34EF-2FB831EDC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FCE3A856-FAF9-C69A-0688-23D08648C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E406A0DB-0299-0B70-9C4D-2D69BFFCCE41}"/>
              </a:ext>
            </a:extLst>
          </p:cNvPr>
          <p:cNvSpPr/>
          <p:nvPr/>
        </p:nvSpPr>
        <p:spPr>
          <a:xfrm>
            <a:off x="0" y="1075587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BB071366-03F4-0241-CAE3-22DEA306C12B}"/>
              </a:ext>
            </a:extLst>
          </p:cNvPr>
          <p:cNvSpPr/>
          <p:nvPr/>
        </p:nvSpPr>
        <p:spPr>
          <a:xfrm>
            <a:off x="0" y="3251135"/>
            <a:ext cx="9144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de-DE" sz="105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2349B74-39A2-E25F-F92D-41DD7CCA7ACF}"/>
              </a:ext>
            </a:extLst>
          </p:cNvPr>
          <p:cNvSpPr/>
          <p:nvPr/>
        </p:nvSpPr>
        <p:spPr>
          <a:xfrm>
            <a:off x="17813" y="38811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AD7E699-E1DF-A539-DEEF-EE700BA6F3EE}"/>
              </a:ext>
            </a:extLst>
          </p:cNvPr>
          <p:cNvSpPr/>
          <p:nvPr/>
        </p:nvSpPr>
        <p:spPr>
          <a:xfrm>
            <a:off x="0" y="2387156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</a:t>
            </a:r>
            <a:endParaRPr lang="de-DE" sz="10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36620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AD795-27E4-25EA-F3CC-4A544B758B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8385A759-AD06-BF4F-25B2-AE2810BD4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8E026EC-65F9-1203-C25D-DDB7777C786C}"/>
              </a:ext>
            </a:extLst>
          </p:cNvPr>
          <p:cNvSpPr/>
          <p:nvPr/>
        </p:nvSpPr>
        <p:spPr>
          <a:xfrm>
            <a:off x="0" y="1075587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2921EFB-BE38-857A-4DC6-EA02AC8809A6}"/>
              </a:ext>
            </a:extLst>
          </p:cNvPr>
          <p:cNvSpPr/>
          <p:nvPr/>
        </p:nvSpPr>
        <p:spPr>
          <a:xfrm>
            <a:off x="0" y="3251135"/>
            <a:ext cx="9144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endParaRPr lang="de-DE" sz="105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E3EB150-E69B-A9F4-6159-0EAD10322A00}"/>
              </a:ext>
            </a:extLst>
          </p:cNvPr>
          <p:cNvSpPr/>
          <p:nvPr/>
        </p:nvSpPr>
        <p:spPr>
          <a:xfrm>
            <a:off x="17813" y="38811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703384A-A7F5-06AD-5783-C1C1BB5FF0DA}"/>
              </a:ext>
            </a:extLst>
          </p:cNvPr>
          <p:cNvSpPr/>
          <p:nvPr/>
        </p:nvSpPr>
        <p:spPr>
          <a:xfrm>
            <a:off x="0" y="2387156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</a:t>
            </a:r>
            <a:endParaRPr lang="de-DE" sz="10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63B27C7-A5F9-1877-2E0F-C1B637463AC1}"/>
              </a:ext>
            </a:extLst>
          </p:cNvPr>
          <p:cNvSpPr txBox="1"/>
          <p:nvPr/>
        </p:nvSpPr>
        <p:spPr>
          <a:xfrm rot="21235344">
            <a:off x="493109" y="1857677"/>
            <a:ext cx="8238634" cy="1600438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de-DE" sz="2000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  <a:p>
            <a:pPr algn="ctr"/>
            <a:r>
              <a:rPr lang="de-DE" sz="6000" b="1" i="1" dirty="0">
                <a:solidFill>
                  <a:srgbClr val="1778B8"/>
                </a:solidFill>
                <a:latin typeface="Candara" panose="020E0502030303020204" pitchFamily="34" charset="0"/>
              </a:rPr>
              <a:t>Eure Meinung?</a:t>
            </a:r>
            <a:r>
              <a:rPr lang="de-DE" sz="6000" b="1" dirty="0">
                <a:solidFill>
                  <a:srgbClr val="1778B8"/>
                </a:solidFill>
                <a:latin typeface="Candara" panose="020E0502030303020204" pitchFamily="34" charset="0"/>
              </a:rPr>
              <a:t> 🤔</a:t>
            </a:r>
          </a:p>
          <a:p>
            <a:pPr algn="ctr"/>
            <a:endParaRPr lang="de-DE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22605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50FA53-9D1A-2D4D-BBD5-9382FCC537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EB12E9-83D7-26E4-F225-060538A63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B0C6C924-ACDD-FA79-6C0D-EB5421688D39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Client-first oder Server-first?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900" b="0" dirty="0">
                <a:solidFill>
                  <a:srgbClr val="36544F"/>
                </a:solidFill>
              </a:rPr>
              <a:t>Erst klären: braucht ihr </a:t>
            </a:r>
            <a:r>
              <a:rPr lang="de-DE" sz="1900" b="0" dirty="0" err="1">
                <a:solidFill>
                  <a:srgbClr val="36544F"/>
                </a:solidFill>
              </a:rPr>
              <a:t>Fullstack</a:t>
            </a:r>
            <a:r>
              <a:rPr lang="de-DE" sz="1900" b="0" dirty="0">
                <a:solidFill>
                  <a:srgbClr val="36544F"/>
                </a:solidFill>
              </a:rPr>
              <a:t> überhaupt?</a:t>
            </a:r>
          </a:p>
          <a:p>
            <a:pPr lvl="1">
              <a:lnSpc>
                <a:spcPct val="140000"/>
              </a:lnSpc>
            </a:pPr>
            <a:r>
              <a:rPr lang="de-DE" sz="1900" dirty="0"/>
              <a:t>Bringt neue Komplexität bei Entwicklung, Test, Debugging, Betrieb, ...</a:t>
            </a:r>
          </a:p>
        </p:txBody>
      </p:sp>
    </p:spTree>
    <p:extLst>
      <p:ext uri="{BB962C8B-B14F-4D97-AF65-F5344CB8AC3E}">
        <p14:creationId xmlns:p14="http://schemas.microsoft.com/office/powerpoint/2010/main" val="105861579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057B84-BB5D-D5AC-0567-FC27EA329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9A906A-2B6E-C7E5-03D6-C34D000EB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4CECFA5-EDDF-9130-0060-8C41F02A195A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137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Client-first: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Wenn ihr euch noch unsicher seid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oder eine bestehende SPA habt</a:t>
            </a:r>
          </a:p>
          <a:p>
            <a:pPr>
              <a:lnSpc>
                <a:spcPct val="150000"/>
              </a:lnSpc>
            </a:pPr>
            <a:endParaRPr lang="de-DE" sz="2100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4642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D0E83-8DEC-DA54-0B5B-99685CD08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B463F2-5532-1A7F-4CDB-C650C9EC9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640B25E-AFA4-F3A8-F97F-20EA2934CB64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137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Client-first: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Wenn ihr euch noch unsicher seid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oder eine bestehende SPA habt</a:t>
            </a: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Ihr könnt mit SPA anfangen, später auf </a:t>
            </a:r>
            <a:r>
              <a:rPr lang="de-DE" b="0" dirty="0" err="1">
                <a:solidFill>
                  <a:srgbClr val="36544F"/>
                </a:solidFill>
              </a:rPr>
              <a:t>Fullstack</a:t>
            </a:r>
            <a:r>
              <a:rPr lang="de-DE" b="0" dirty="0">
                <a:solidFill>
                  <a:srgbClr val="36544F"/>
                </a:solidFill>
              </a:rPr>
              <a:t> wechseln</a:t>
            </a:r>
          </a:p>
          <a:p>
            <a:pPr lvl="1">
              <a:lnSpc>
                <a:spcPct val="150000"/>
              </a:lnSpc>
            </a:pPr>
            <a:r>
              <a:rPr lang="de-DE" sz="2100" dirty="0"/>
              <a:t>gilt auch für React Router (ehem. Remix)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RSC werden später wohl auch unterstützt werden</a:t>
            </a:r>
          </a:p>
        </p:txBody>
      </p:sp>
    </p:spTree>
    <p:extLst>
      <p:ext uri="{BB962C8B-B14F-4D97-AF65-F5344CB8AC3E}">
        <p14:creationId xmlns:p14="http://schemas.microsoft.com/office/powerpoint/2010/main" val="21464714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06813-3A88-A01F-3855-F99D23B7E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FC9960-79BC-9767-AA48-5D5E8E750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385D658-9B0F-0621-A27D-7650DBB8DB6A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137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Server-first: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Faktisch zurzeit nur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50000"/>
              </a:lnSpc>
            </a:pPr>
            <a:r>
              <a:rPr lang="de-DE" sz="2100" dirty="0"/>
              <a:t>Weniger Community-Projekt als </a:t>
            </a:r>
            <a:r>
              <a:rPr lang="de-DE" sz="2100" dirty="0" err="1"/>
              <a:t>TanStack</a:t>
            </a:r>
            <a:r>
              <a:rPr lang="de-DE" sz="2100" dirty="0"/>
              <a:t> (und teilweise React Router)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Sehr "meinungsstark"</a:t>
            </a:r>
          </a:p>
        </p:txBody>
      </p:sp>
    </p:spTree>
    <p:extLst>
      <p:ext uri="{BB962C8B-B14F-4D97-AF65-F5344CB8AC3E}">
        <p14:creationId xmlns:p14="http://schemas.microsoft.com/office/powerpoint/2010/main" val="32471640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FD8633-B536-8E84-1AF0-ED758F49F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80F13E-FC4A-ECF9-7236-B5F76E780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2CB4277D-DFE5-5DD4-FA62-EA63E24B558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1370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Server-first: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Faktisch zurzeit nur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50000"/>
              </a:lnSpc>
            </a:pPr>
            <a:r>
              <a:rPr lang="de-DE" sz="2100" dirty="0"/>
              <a:t>Weniger Community-Projekt als </a:t>
            </a:r>
            <a:r>
              <a:rPr lang="de-DE" sz="2100" dirty="0" err="1"/>
              <a:t>TanStack</a:t>
            </a:r>
            <a:r>
              <a:rPr lang="de-DE" sz="2100" dirty="0"/>
              <a:t> (und teilweise React Router)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Sehr "meinungsstark"</a:t>
            </a: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Kein Migrationspfad von bestehenden Anwendungen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"Static </a:t>
            </a:r>
            <a:r>
              <a:rPr lang="de-DE" sz="2100" b="0" dirty="0" err="1">
                <a:solidFill>
                  <a:srgbClr val="36544F"/>
                </a:solidFill>
              </a:rPr>
              <a:t>export</a:t>
            </a:r>
            <a:r>
              <a:rPr lang="de-DE" sz="2100" b="0" dirty="0">
                <a:solidFill>
                  <a:srgbClr val="36544F"/>
                </a:solidFill>
              </a:rPr>
              <a:t>" (SPA-Modus) von </a:t>
            </a:r>
            <a:r>
              <a:rPr lang="de-DE" sz="2100" b="0" dirty="0" err="1">
                <a:solidFill>
                  <a:srgbClr val="36544F"/>
                </a:solidFill>
              </a:rPr>
              <a:t>Next.js</a:t>
            </a:r>
            <a:r>
              <a:rPr lang="de-DE" sz="2100" b="0" dirty="0">
                <a:solidFill>
                  <a:srgbClr val="36544F"/>
                </a:solidFill>
              </a:rPr>
              <a:t> oft nutzlos</a:t>
            </a:r>
          </a:p>
        </p:txBody>
      </p:sp>
    </p:spTree>
    <p:extLst>
      <p:ext uri="{BB962C8B-B14F-4D97-AF65-F5344CB8AC3E}">
        <p14:creationId xmlns:p14="http://schemas.microsoft.com/office/powerpoint/2010/main" val="1792289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34181-78C5-02AA-0EBB-1C46AC19D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46CB1C-3804-88A5-E2D1-58C2BB07F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888C2DE-3EDC-A3FA-0F7C-5AC9B0EDAAB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36983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Server-first: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Faktisch zurzeit nur </a:t>
            </a:r>
            <a:r>
              <a:rPr lang="de-DE" b="0" dirty="0" err="1">
                <a:solidFill>
                  <a:srgbClr val="36544F"/>
                </a:solidFill>
              </a:rPr>
              <a:t>Next.js</a:t>
            </a:r>
            <a:endParaRPr lang="de-DE" b="0" dirty="0">
              <a:solidFill>
                <a:srgbClr val="36544F"/>
              </a:solidFill>
            </a:endParaRPr>
          </a:p>
          <a:p>
            <a:pPr lvl="1">
              <a:lnSpc>
                <a:spcPct val="150000"/>
              </a:lnSpc>
            </a:pPr>
            <a:r>
              <a:rPr lang="de-DE" sz="2100" dirty="0"/>
              <a:t>Weniger Community-Projekt als </a:t>
            </a:r>
            <a:r>
              <a:rPr lang="de-DE" sz="2100" dirty="0" err="1"/>
              <a:t>TanStack</a:t>
            </a:r>
            <a:r>
              <a:rPr lang="de-DE" sz="2100" dirty="0"/>
              <a:t> (und teilweise React Router)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Sehr "meinungsstark"</a:t>
            </a: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Kein Migrationspfad von bestehenden Anwendungen</a:t>
            </a:r>
          </a:p>
          <a:p>
            <a:pPr lvl="1">
              <a:lnSpc>
                <a:spcPct val="150000"/>
              </a:lnSpc>
            </a:pPr>
            <a:r>
              <a:rPr lang="de-DE" sz="2100" b="0" dirty="0">
                <a:solidFill>
                  <a:srgbClr val="36544F"/>
                </a:solidFill>
              </a:rPr>
              <a:t>"Static </a:t>
            </a:r>
            <a:r>
              <a:rPr lang="de-DE" sz="2100" b="0" dirty="0" err="1">
                <a:solidFill>
                  <a:srgbClr val="36544F"/>
                </a:solidFill>
              </a:rPr>
              <a:t>export</a:t>
            </a:r>
            <a:r>
              <a:rPr lang="de-DE" sz="2100" b="0" dirty="0">
                <a:solidFill>
                  <a:srgbClr val="36544F"/>
                </a:solidFill>
              </a:rPr>
              <a:t>" (SPA-Modus) von </a:t>
            </a:r>
            <a:r>
              <a:rPr lang="de-DE" sz="2100" b="0" dirty="0" err="1">
                <a:solidFill>
                  <a:srgbClr val="36544F"/>
                </a:solidFill>
              </a:rPr>
              <a:t>Next.js</a:t>
            </a:r>
            <a:r>
              <a:rPr lang="de-DE" sz="2100" b="0" dirty="0">
                <a:solidFill>
                  <a:srgbClr val="36544F"/>
                </a:solidFill>
              </a:rPr>
              <a:t> oft nutzlos</a:t>
            </a:r>
          </a:p>
          <a:p>
            <a:pPr>
              <a:lnSpc>
                <a:spcPct val="150000"/>
              </a:lnSpc>
            </a:pPr>
            <a:r>
              <a:rPr lang="de-DE" b="0" dirty="0">
                <a:solidFill>
                  <a:srgbClr val="36544F"/>
                </a:solidFill>
              </a:rPr>
              <a:t>Konsequentester Ansatz für Anwendungen mit hohem Serveranteil</a:t>
            </a:r>
          </a:p>
        </p:txBody>
      </p:sp>
    </p:spTree>
    <p:extLst>
      <p:ext uri="{BB962C8B-B14F-4D97-AF65-F5344CB8AC3E}">
        <p14:creationId xmlns:p14="http://schemas.microsoft.com/office/powerpoint/2010/main" val="40177457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C6055-9FFF-E2B6-3897-22CF1E989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C16C68-2546-9422-42D1-3788D84A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2547DCA-3992-6580-E875-751DE10A18CC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Client-first oder Server-first?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40000"/>
              </a:lnSpc>
            </a:pPr>
            <a:r>
              <a:rPr lang="de-DE" sz="1900" b="0" dirty="0">
                <a:solidFill>
                  <a:srgbClr val="36544F"/>
                </a:solidFill>
              </a:rPr>
              <a:t>Je statischer die Anwendung, desto eher Richtung Server</a:t>
            </a:r>
            <a:endParaRPr lang="de-DE" sz="1900" dirty="0"/>
          </a:p>
        </p:txBody>
      </p:sp>
    </p:spTree>
    <p:extLst>
      <p:ext uri="{BB962C8B-B14F-4D97-AF65-F5344CB8AC3E}">
        <p14:creationId xmlns:p14="http://schemas.microsoft.com/office/powerpoint/2010/main" val="6200778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8A443-F7D8-7B46-C577-E8B75B029B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52F5F93C-7F47-A73D-9D7A-0BB137CFB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Anwendung...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73EAB85-D56F-565C-7EE9-525CBF3F2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876" y="137532"/>
            <a:ext cx="4882248" cy="373101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6451EC25-741E-852B-34F4-BEFDDC32ED6C}"/>
              </a:ext>
            </a:extLst>
          </p:cNvPr>
          <p:cNvSpPr txBox="1"/>
          <p:nvPr/>
        </p:nvSpPr>
        <p:spPr>
          <a:xfrm>
            <a:off x="5294234" y="3867615"/>
            <a:ext cx="1834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1400" dirty="0">
                <a:solidFill>
                  <a:srgbClr val="1778B8"/>
                </a:solidFill>
              </a:rPr>
              <a:t>http://localhost:20000</a:t>
            </a:r>
          </a:p>
        </p:txBody>
      </p:sp>
    </p:spTree>
    <p:extLst>
      <p:ext uri="{BB962C8B-B14F-4D97-AF65-F5344CB8AC3E}">
        <p14:creationId xmlns:p14="http://schemas.microsoft.com/office/powerpoint/2010/main" val="34821420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Code &amp; Slides: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tkdevtalk-fullstack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und Kontakt: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40547AE-A685-475C-1D64-27943FDFA2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2" y="2571749"/>
            <a:ext cx="1519235" cy="1519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1B9776-F2B3-5ACB-42F7-297F787BC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1DE9B690-D99A-8A4F-A0EA-797368CE5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Anwendung...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895A92B-703F-BF96-C147-083CA2199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0876" y="137532"/>
            <a:ext cx="4882248" cy="373101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CF661F27-1B6F-9F39-8C9A-903CEE7CB768}"/>
              </a:ext>
            </a:extLst>
          </p:cNvPr>
          <p:cNvSpPr txBox="1"/>
          <p:nvPr/>
        </p:nvSpPr>
        <p:spPr>
          <a:xfrm>
            <a:off x="5294234" y="3867615"/>
            <a:ext cx="1834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1400" dirty="0">
                <a:solidFill>
                  <a:srgbClr val="1778B8"/>
                </a:solidFill>
              </a:rPr>
              <a:t>http://localhost:20000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051E889D-D8A5-2A9D-B754-E8853E1C3B5A}"/>
              </a:ext>
            </a:extLst>
          </p:cNvPr>
          <p:cNvSpPr txBox="1"/>
          <p:nvPr/>
        </p:nvSpPr>
        <p:spPr>
          <a:xfrm rot="21235344">
            <a:off x="2550927" y="1087358"/>
            <a:ext cx="4042148" cy="1677382"/>
          </a:xfrm>
          <a:prstGeom prst="rect">
            <a:avLst/>
          </a:prstGeom>
          <a:solidFill>
            <a:srgbClr val="FFFDF9">
              <a:alpha val="83000"/>
            </a:srgbClr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de-DE" sz="1000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  <a:p>
            <a:pPr algn="ctr"/>
            <a:r>
              <a:rPr lang="de-DE" sz="2800" b="1" i="1" dirty="0">
                <a:solidFill>
                  <a:srgbClr val="1778B8"/>
                </a:solidFill>
                <a:latin typeface="Candara" panose="020E0502030303020204" pitchFamily="34" charset="0"/>
              </a:rPr>
              <a:t>Brauchen/wollen wir dafür </a:t>
            </a:r>
            <a:r>
              <a:rPr lang="de-DE" sz="2800" b="1" i="1" dirty="0">
                <a:solidFill>
                  <a:srgbClr val="B04432"/>
                </a:solidFill>
                <a:latin typeface="Candara" panose="020E0502030303020204" pitchFamily="34" charset="0"/>
              </a:rPr>
              <a:t>JavaScript</a:t>
            </a:r>
            <a:r>
              <a:rPr lang="de-DE" sz="2800" b="1" i="1" dirty="0">
                <a:solidFill>
                  <a:srgbClr val="1778B8"/>
                </a:solidFill>
                <a:latin typeface="Candara" panose="020E0502030303020204" pitchFamily="34" charset="0"/>
              </a:rPr>
              <a:t> zur </a:t>
            </a:r>
            <a:r>
              <a:rPr lang="de-DE" sz="2800" b="1" i="1" dirty="0">
                <a:solidFill>
                  <a:srgbClr val="9E60B8"/>
                </a:solidFill>
                <a:latin typeface="Candara" panose="020E0502030303020204" pitchFamily="34" charset="0"/>
              </a:rPr>
              <a:t>Laufzeit</a:t>
            </a:r>
            <a:r>
              <a:rPr lang="de-DE" sz="2800" b="1" i="1" dirty="0">
                <a:solidFill>
                  <a:srgbClr val="1778B8"/>
                </a:solidFill>
                <a:latin typeface="Candara" panose="020E0502030303020204" pitchFamily="34" charset="0"/>
              </a:rPr>
              <a:t> im </a:t>
            </a:r>
            <a:r>
              <a:rPr lang="de-DE" sz="2800" b="1" i="1" dirty="0">
                <a:solidFill>
                  <a:srgbClr val="FB8E20"/>
                </a:solidFill>
                <a:latin typeface="Candara" panose="020E0502030303020204" pitchFamily="34" charset="0"/>
              </a:rPr>
              <a:t>Browser</a:t>
            </a:r>
            <a:r>
              <a:rPr lang="de-DE" sz="2800" b="1" i="1" dirty="0">
                <a:solidFill>
                  <a:srgbClr val="1778B8"/>
                </a:solidFill>
                <a:latin typeface="Candara" panose="020E0502030303020204" pitchFamily="34" charset="0"/>
              </a:rPr>
              <a:t>?</a:t>
            </a:r>
            <a:r>
              <a:rPr lang="de-DE" sz="2800" b="1" dirty="0">
                <a:solidFill>
                  <a:srgbClr val="1778B8"/>
                </a:solidFill>
                <a:latin typeface="Candara" panose="020E0502030303020204" pitchFamily="34" charset="0"/>
              </a:rPr>
              <a:t> 🤔</a:t>
            </a:r>
          </a:p>
          <a:p>
            <a:pPr algn="ctr"/>
            <a:endParaRPr lang="de-DE" sz="900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424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821FBE-DED3-34AF-C592-B18C30377E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7E25227-EE18-3DAB-9B89-26110BED2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" y="-263562"/>
            <a:ext cx="9595687" cy="5399025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1FCF871D-E93C-7FA8-BFCC-4B0C0AC54196}"/>
              </a:ext>
            </a:extLst>
          </p:cNvPr>
          <p:cNvSpPr/>
          <p:nvPr/>
        </p:nvSpPr>
        <p:spPr>
          <a:xfrm>
            <a:off x="0" y="-8728"/>
            <a:ext cx="9333798" cy="4559561"/>
          </a:xfrm>
          <a:prstGeom prst="rect">
            <a:avLst/>
          </a:prstGeom>
          <a:solidFill>
            <a:srgbClr val="D4EBE9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9DB999F0-40CC-5EA4-D24C-45875719757D}"/>
              </a:ext>
            </a:extLst>
          </p:cNvPr>
          <p:cNvSpPr/>
          <p:nvPr/>
        </p:nvSpPr>
        <p:spPr>
          <a:xfrm>
            <a:off x="373822" y="3239946"/>
            <a:ext cx="4142910" cy="92333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de-DE" sz="5400" b="1" dirty="0">
                <a:ln w="12700">
                  <a:solidFill>
                    <a:srgbClr val="D4EBE9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endParaRPr lang="de-DE" sz="4400" b="1" dirty="0">
              <a:ln w="12700">
                <a:solidFill>
                  <a:srgbClr val="D4EBE9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2B6FB15E-3CA0-70A3-7A9C-D5CBA399D59A}"/>
              </a:ext>
            </a:extLst>
          </p:cNvPr>
          <p:cNvSpPr/>
          <p:nvPr/>
        </p:nvSpPr>
        <p:spPr>
          <a:xfrm>
            <a:off x="-110535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8FBA446-43FA-3084-BBB4-9C91D512F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Dev Talk @ TK | Hamburg | 28. April 2025 | https://</a:t>
            </a:r>
            <a:r>
              <a:rPr lang="de-DE" sz="1050" spc="60" dirty="0" err="1">
                <a:solidFill>
                  <a:srgbClr val="D4EBE9"/>
                </a:solidFill>
              </a:rPr>
              <a:t>react.schule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A41DD99-C946-F73F-36B6-476BC527C01B}"/>
              </a:ext>
            </a:extLst>
          </p:cNvPr>
          <p:cNvSpPr txBox="1"/>
          <p:nvPr/>
        </p:nvSpPr>
        <p:spPr>
          <a:xfrm>
            <a:off x="844613" y="2776057"/>
            <a:ext cx="13875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>
                  <a:solidFill>
                    <a:srgbClr val="36544F"/>
                  </a:solidFill>
                </a:ln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oder</a:t>
            </a:r>
            <a:endParaRPr lang="de-DE" sz="4400" dirty="0">
              <a:ln>
                <a:solidFill>
                  <a:srgbClr val="36544F"/>
                </a:solidFill>
              </a:ln>
              <a:solidFill>
                <a:srgbClr val="36544F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D5DA664-4561-ACB6-BD20-DF87A4D7CE05}"/>
              </a:ext>
            </a:extLst>
          </p:cNvPr>
          <p:cNvSpPr txBox="1"/>
          <p:nvPr/>
        </p:nvSpPr>
        <p:spPr>
          <a:xfrm>
            <a:off x="-180718" y="1832276"/>
            <a:ext cx="510544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2800" dirty="0">
              <a:ln>
                <a:solidFill>
                  <a:srgbClr val="36544F"/>
                </a:solidFill>
              </a:ln>
              <a:solidFill>
                <a:srgbClr val="5AB88F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FD5E1EE-38FA-1FC8-BA61-0A892CD3D493}"/>
              </a:ext>
            </a:extLst>
          </p:cNvPr>
          <p:cNvSpPr txBox="1"/>
          <p:nvPr/>
        </p:nvSpPr>
        <p:spPr>
          <a:xfrm>
            <a:off x="516506" y="574649"/>
            <a:ext cx="447803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React:</a:t>
            </a:r>
            <a:endParaRPr lang="de-DE" sz="9600" dirty="0">
              <a:solidFill>
                <a:srgbClr val="FB8E20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0C11BBD-1D2F-F3DD-C70D-20A7EBEE327E}"/>
              </a:ext>
            </a:extLst>
          </p:cNvPr>
          <p:cNvSpPr txBox="1"/>
          <p:nvPr/>
        </p:nvSpPr>
        <p:spPr>
          <a:xfrm>
            <a:off x="1022116" y="89411"/>
            <a:ext cx="303450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1600" dirty="0">
              <a:ln>
                <a:solidFill>
                  <a:srgbClr val="36544F"/>
                </a:solidFill>
              </a:ln>
              <a:solidFill>
                <a:srgbClr val="9E60B8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5E7379-6F55-B4F6-A89A-10028A04B7CF}"/>
              </a:ext>
            </a:extLst>
          </p:cNvPr>
          <p:cNvSpPr txBox="1"/>
          <p:nvPr/>
        </p:nvSpPr>
        <p:spPr>
          <a:xfrm rot="21235344">
            <a:off x="493109" y="1857677"/>
            <a:ext cx="8238634" cy="1600438"/>
          </a:xfrm>
          <a:prstGeom prst="rect">
            <a:avLst/>
          </a:prstGeom>
          <a:solidFill>
            <a:srgbClr val="FFFDF9"/>
          </a:solidFill>
          <a:ln w="12700"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endParaRPr lang="de-DE" sz="2000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  <a:p>
            <a:pPr algn="ctr"/>
            <a:r>
              <a:rPr lang="de-DE" sz="6000" b="1" i="1" dirty="0">
                <a:solidFill>
                  <a:srgbClr val="1778B8"/>
                </a:solidFill>
                <a:latin typeface="Candara" panose="020E0502030303020204" pitchFamily="34" charset="0"/>
              </a:rPr>
              <a:t>Was ist das eigentlich?</a:t>
            </a:r>
            <a:r>
              <a:rPr lang="de-DE" sz="6000" b="1" dirty="0">
                <a:solidFill>
                  <a:srgbClr val="1778B8"/>
                </a:solidFill>
                <a:latin typeface="Candara" panose="020E0502030303020204" pitchFamily="34" charset="0"/>
              </a:rPr>
              <a:t> 🤔</a:t>
            </a:r>
          </a:p>
          <a:p>
            <a:pPr algn="ctr"/>
            <a:endParaRPr lang="de-DE" b="1" i="1" dirty="0">
              <a:solidFill>
                <a:srgbClr val="1778B8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044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692A6-3770-F290-B3DE-B29CD08F09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78CE7D-6BBE-6F9A-98F0-D6ED720A2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Intro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7E4CB9-FAB3-621F-BFD5-B267352C034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Fullstack</a:t>
            </a:r>
            <a:r>
              <a:rPr lang="de-DE" dirty="0"/>
              <a:t> React (meine Definition)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Eine Anwendung besteht aus </a:t>
            </a:r>
            <a:r>
              <a:rPr lang="de-DE" b="0" dirty="0">
                <a:solidFill>
                  <a:srgbClr val="9E60B8"/>
                </a:solidFill>
              </a:rPr>
              <a:t>Server</a:t>
            </a:r>
            <a:r>
              <a:rPr lang="de-DE" b="0" dirty="0">
                <a:solidFill>
                  <a:srgbClr val="36544F"/>
                </a:solidFill>
              </a:rPr>
              <a:t>- und </a:t>
            </a:r>
            <a:r>
              <a:rPr lang="de-DE" b="0" dirty="0">
                <a:solidFill>
                  <a:srgbClr val="B58900"/>
                </a:solidFill>
              </a:rPr>
              <a:t>Client</a:t>
            </a:r>
            <a:r>
              <a:rPr lang="de-DE" b="0" dirty="0">
                <a:solidFill>
                  <a:srgbClr val="36544F"/>
                </a:solidFill>
              </a:rPr>
              <a:t>-Seite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Beide Seiten werden mit </a:t>
            </a:r>
            <a:r>
              <a:rPr lang="de-DE" b="0" dirty="0">
                <a:solidFill>
                  <a:srgbClr val="1778B8"/>
                </a:solidFill>
              </a:rPr>
              <a:t>einem</a:t>
            </a:r>
            <a:r>
              <a:rPr lang="de-DE" b="0" dirty="0">
                <a:solidFill>
                  <a:srgbClr val="36544F"/>
                </a:solidFill>
              </a:rPr>
              <a:t> Framework entwickelt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Betrifft z.B. Rendering, 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, Routing</a:t>
            </a:r>
          </a:p>
        </p:txBody>
      </p:sp>
    </p:spTree>
    <p:extLst>
      <p:ext uri="{BB962C8B-B14F-4D97-AF65-F5344CB8AC3E}">
        <p14:creationId xmlns:p14="http://schemas.microsoft.com/office/powerpoint/2010/main" val="634711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D68229-127C-706D-D5BA-62883A0AE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0FEBAD7A-9838-0235-5F44-0D7671362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1C8B6B-2A71-0DAC-E30C-E624946958F3}"/>
              </a:ext>
            </a:extLst>
          </p:cNvPr>
          <p:cNvSpPr/>
          <p:nvPr/>
        </p:nvSpPr>
        <p:spPr>
          <a:xfrm>
            <a:off x="0" y="1075587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Client</a:t>
            </a:r>
            <a:r>
              <a:rPr lang="de-DE" sz="80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-first</a:t>
            </a:r>
            <a:endParaRPr lang="de-DE" sz="105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0E87225-D754-6C31-B139-86B37D68A913}"/>
              </a:ext>
            </a:extLst>
          </p:cNvPr>
          <p:cNvSpPr/>
          <p:nvPr/>
        </p:nvSpPr>
        <p:spPr>
          <a:xfrm>
            <a:off x="0" y="3251135"/>
            <a:ext cx="9144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10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B3066B5B-D642-8DCE-19F9-E53A40EC3067}"/>
              </a:ext>
            </a:extLst>
          </p:cNvPr>
          <p:cNvSpPr/>
          <p:nvPr/>
        </p:nvSpPr>
        <p:spPr>
          <a:xfrm>
            <a:off x="17813" y="38811"/>
            <a:ext cx="9144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u="sng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Ansatz 1</a:t>
            </a:r>
            <a:endParaRPr lang="de-DE" sz="1200" b="1" u="sng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E3780E8-4F68-BCCA-B27D-4C91C792D432}"/>
              </a:ext>
            </a:extLst>
          </p:cNvPr>
          <p:cNvSpPr/>
          <p:nvPr/>
        </p:nvSpPr>
        <p:spPr>
          <a:xfrm>
            <a:off x="0" y="2327805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10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355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32C6A-8BF3-AF39-EB2E-949CEA406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A7C9D-B963-C8BE-40A7-1D367D73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TanStack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6032C-23CA-7F83-AFBB-E0D58D340B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E465F4-B224-FF6F-3FAE-EB51A5AC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926" y="2118360"/>
            <a:ext cx="5882148" cy="276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59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1B2DDB-941A-A826-F453-A92B60FA2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86055A-31AB-8D1C-22FB-39FBA9B34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Stack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CEB0581-73A0-064F-6383-DDEF36678F71}"/>
              </a:ext>
            </a:extLst>
          </p:cNvPr>
          <p:cNvSpPr txBox="1">
            <a:spLocks/>
          </p:cNvSpPr>
          <p:nvPr/>
        </p:nvSpPr>
        <p:spPr>
          <a:xfrm>
            <a:off x="187570" y="717715"/>
            <a:ext cx="8768862" cy="1258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240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Data </a:t>
            </a:r>
            <a:r>
              <a:rPr lang="de-DE" sz="2400" u="sng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endParaRPr lang="de-DE" sz="240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dirty="0">
                <a:latin typeface="Candara" panose="020E0502030303020204" pitchFamily="34" charset="0"/>
              </a:rPr>
              <a:t>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sp>
        <p:nvSpPr>
          <p:cNvPr id="11" name="Inhaltsplatzhalter 10">
            <a:extLst>
              <a:ext uri="{FF2B5EF4-FFF2-40B4-BE49-F238E27FC236}">
                <a16:creationId xmlns:a16="http://schemas.microsoft.com/office/drawing/2014/main" id="{CC13A393-2CC5-BAC0-3D7D-D12697D2CC9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9525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541</Words>
  <Application>Microsoft Macintosh PowerPoint</Application>
  <PresentationFormat>Bildschirmpräsentation (16:9)</PresentationFormat>
  <Paragraphs>151</Paragraphs>
  <Slides>30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8" baseType="lpstr">
      <vt:lpstr>Arial</vt:lpstr>
      <vt:lpstr>Calibri</vt:lpstr>
      <vt:lpstr>Calibri Light</vt:lpstr>
      <vt:lpstr>Candara</vt:lpstr>
      <vt:lpstr>Montserrat</vt:lpstr>
      <vt:lpstr>Source Sans Pro</vt:lpstr>
      <vt:lpstr>Source Sans Pro SemiBold</vt:lpstr>
      <vt:lpstr>Office-Design</vt:lpstr>
      <vt:lpstr>Dev Talk @ TK | Hamburg | 28. April 2025</vt:lpstr>
      <vt:lpstr>https://nilshartmann.net</vt:lpstr>
      <vt:lpstr>Eine Anwendung...</vt:lpstr>
      <vt:lpstr>Eine Anwendung...</vt:lpstr>
      <vt:lpstr>Dev Talk @ TK | Hamburg | 28. April 2025 | https://react.schule</vt:lpstr>
      <vt:lpstr>Intro</vt:lpstr>
      <vt:lpstr>PowerPoint-Präsentation</vt:lpstr>
      <vt:lpstr>Hintergrund: TanStack</vt:lpstr>
      <vt:lpstr>Technologie Stack</vt:lpstr>
      <vt:lpstr>Technologie Stack</vt:lpstr>
      <vt:lpstr>Technologie Stack</vt:lpstr>
      <vt:lpstr>PowerPoint-Präsentation</vt:lpstr>
      <vt:lpstr>Single-Page-Anwendung</vt:lpstr>
      <vt:lpstr>Fullstack Anwendung</vt:lpstr>
      <vt:lpstr>PowerPoint-Präsentation</vt:lpstr>
      <vt:lpstr>Next.js</vt:lpstr>
      <vt:lpstr>Next.js</vt:lpstr>
      <vt:lpstr>Next.js</vt:lpstr>
      <vt:lpstr>Next.js</vt:lpstr>
      <vt:lpstr>PowerPoint-Präsentation</vt:lpstr>
      <vt:lpstr>PowerPoint-Präsentation</vt:lpstr>
      <vt:lpstr>PowerPoint-Präsentation</vt:lpstr>
      <vt:lpstr>Fazit</vt:lpstr>
      <vt:lpstr>Fazit</vt:lpstr>
      <vt:lpstr>Fazit</vt:lpstr>
      <vt:lpstr>Fazit</vt:lpstr>
      <vt:lpstr>Fazit</vt:lpstr>
      <vt:lpstr>Fazit</vt:lpstr>
      <vt:lpstr>Fazit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1455</cp:revision>
  <cp:lastPrinted>2019-09-04T14:49:47Z</cp:lastPrinted>
  <dcterms:created xsi:type="dcterms:W3CDTF">2016-03-28T15:59:53Z</dcterms:created>
  <dcterms:modified xsi:type="dcterms:W3CDTF">2025-04-28T11:04:50Z</dcterms:modified>
</cp:coreProperties>
</file>

<file path=docProps/thumbnail.jpeg>
</file>